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7" r:id="rId4"/>
    <p:sldId id="257" r:id="rId5"/>
    <p:sldId id="279" r:id="rId6"/>
    <p:sldId id="270" r:id="rId7"/>
    <p:sldId id="262" r:id="rId8"/>
    <p:sldId id="263" r:id="rId9"/>
    <p:sldId id="273" r:id="rId10"/>
    <p:sldId id="274" r:id="rId11"/>
    <p:sldId id="275" r:id="rId12"/>
    <p:sldId id="265" r:id="rId13"/>
    <p:sldId id="276" r:id="rId14"/>
    <p:sldId id="277" r:id="rId15"/>
    <p:sldId id="278" r:id="rId16"/>
    <p:sldId id="266" r:id="rId17"/>
    <p:sldId id="285" r:id="rId18"/>
    <p:sldId id="286" r:id="rId19"/>
    <p:sldId id="283" r:id="rId20"/>
    <p:sldId id="28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B86ED-DA86-4504-8B8B-D63CC02018D7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CCD88-3434-4CCC-A0BB-C43C8C0672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2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11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12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13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14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15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16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17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18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19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20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3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4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5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6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7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8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9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4D47-3BA8-45E9-BB01-102ECF00870E}" type="slidenum">
              <a:rPr lang="pt-BR"/>
              <a:pPr/>
              <a:t>10</a:t>
            </a:fld>
            <a:endParaRPr lang="pt-B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 algn="just"/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9C36-7F30-4E2D-8198-8C0D0A4B7D0D}" type="datetimeFigureOut">
              <a:rPr lang="pt-BR" smtClean="0"/>
              <a:pPr/>
              <a:t>19/09/2014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6F43-2030-42D1-9FE9-0FCB530C1D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03554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Garamond" pitchFamily="18" charset="0"/>
              </a:rPr>
              <a:t>Cidade e Campo: para além dos critérios e atributos, as relações e contradições entre o urbano e o rural</a:t>
            </a:r>
            <a:r>
              <a:rPr lang="pt-BR" b="1" dirty="0">
                <a:latin typeface="Garamond" pitchFamily="18" charset="0"/>
              </a:rPr>
              <a:t/>
            </a:r>
            <a:br>
              <a:rPr lang="pt-BR" b="1" dirty="0">
                <a:latin typeface="Garamond" pitchFamily="18" charset="0"/>
              </a:rPr>
            </a:br>
            <a:endParaRPr lang="pt-BR" b="1" dirty="0">
              <a:latin typeface="Garamon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7520880" cy="170574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pt-BR" sz="2400" b="1" dirty="0">
                <a:latin typeface="Garamond" pitchFamily="18" charset="0"/>
              </a:rPr>
              <a:t>Alcione Talaska</a:t>
            </a:r>
          </a:p>
          <a:p>
            <a:pPr algn="r">
              <a:spcBef>
                <a:spcPts val="0"/>
              </a:spcBef>
            </a:pPr>
            <a:r>
              <a:rPr lang="pt-BR" sz="2400" dirty="0">
                <a:latin typeface="Garamond" pitchFamily="18" charset="0"/>
              </a:rPr>
              <a:t>Rogério Leandro Lima da Silveira</a:t>
            </a:r>
          </a:p>
          <a:p>
            <a:pPr algn="r">
              <a:spcBef>
                <a:spcPts val="0"/>
              </a:spcBef>
            </a:pPr>
            <a:r>
              <a:rPr lang="pt-BR" sz="2400" dirty="0">
                <a:latin typeface="Garamond" pitchFamily="18" charset="0"/>
              </a:rPr>
              <a:t>Virginia </a:t>
            </a:r>
            <a:r>
              <a:rPr lang="pt-BR" sz="2400" dirty="0" err="1">
                <a:latin typeface="Garamond" pitchFamily="18" charset="0"/>
              </a:rPr>
              <a:t>Elisabeta</a:t>
            </a: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err="1">
                <a:latin typeface="Garamond" pitchFamily="18" charset="0"/>
              </a:rPr>
              <a:t>Etges</a:t>
            </a:r>
            <a:endParaRPr lang="pt-BR" sz="2400" dirty="0">
              <a:latin typeface="Garamond" pitchFamily="18" charset="0"/>
            </a:endParaRPr>
          </a:p>
          <a:p>
            <a:endParaRPr lang="pt-BR" dirty="0">
              <a:latin typeface="Garamond" pitchFamily="18" charset="0"/>
            </a:endParaRPr>
          </a:p>
        </p:txBody>
      </p:sp>
      <p:pic>
        <p:nvPicPr>
          <p:cNvPr id="4" name="Imagem 3" descr="4c73ce37c8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  <p:pic>
        <p:nvPicPr>
          <p:cNvPr id="6" name="Imagem 5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96752"/>
            <a:ext cx="1512168" cy="510357"/>
          </a:xfrm>
          <a:prstGeom prst="rect">
            <a:avLst/>
          </a:prstGeom>
        </p:spPr>
      </p:pic>
      <p:pic>
        <p:nvPicPr>
          <p:cNvPr id="7" name="Imagem 6" descr="Capes-mec-gf-72012www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74967"/>
            <a:ext cx="695346" cy="639719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6237312"/>
            <a:ext cx="8316416" cy="5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r>
              <a:rPr lang="pt-BR" sz="1400" b="1" dirty="0" smtClean="0">
                <a:latin typeface="Garamond" pitchFamily="18" charset="0"/>
              </a:rPr>
              <a:t>XV </a:t>
            </a:r>
            <a:r>
              <a:rPr lang="pt-BR" sz="1400" b="1" dirty="0">
                <a:latin typeface="Garamond" pitchFamily="18" charset="0"/>
              </a:rPr>
              <a:t>Encontro da Associação Nacional de Pós-Graduação e Pesquisa em Planejamento Urbano e Regional</a:t>
            </a:r>
            <a:r>
              <a:rPr lang="pt-BR" sz="1600" dirty="0">
                <a:latin typeface="Garamond" pitchFamily="18" charset="0"/>
              </a:rPr>
              <a:t> </a:t>
            </a:r>
          </a:p>
          <a:p>
            <a:pPr algn="r"/>
            <a:r>
              <a:rPr lang="pt-BR" sz="1400" dirty="0" smtClean="0">
                <a:latin typeface="Garamond" pitchFamily="18" charset="0"/>
              </a:rPr>
              <a:t>Recife/PE - 23/05/2013</a:t>
            </a:r>
            <a:endParaRPr lang="pt-BR" sz="1400" dirty="0">
              <a:latin typeface="Garamond" pitchFamily="18" charset="0"/>
            </a:endParaRPr>
          </a:p>
          <a:p>
            <a:pPr algn="r"/>
            <a:endParaRPr lang="pt-BR" sz="900" dirty="0">
              <a:latin typeface="Garamond" pitchFamily="18" charset="0"/>
            </a:endParaRPr>
          </a:p>
        </p:txBody>
      </p:sp>
      <p:pic>
        <p:nvPicPr>
          <p:cNvPr id="10" name="Imagem 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298782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Principais critérios e atributos utilizados para a definição dos espaços urbanos e rurais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6" name="Título 4"/>
          <p:cNvSpPr txBox="1">
            <a:spLocks/>
          </p:cNvSpPr>
          <p:nvPr/>
        </p:nvSpPr>
        <p:spPr>
          <a:xfrm>
            <a:off x="2411759" y="1556792"/>
            <a:ext cx="627503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Densidade demográfica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04248" y="2204864"/>
            <a:ext cx="2267744" cy="4293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pt-BR" sz="20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Problema/ Implicações</a:t>
            </a: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lvl="1"/>
            <a:endParaRPr lang="pt-BR" sz="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A densidade demográfica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não se apresenta de maneira homogênea, mesmo na cidade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. Ex: Censos &gt;&gt; população noturna &gt;&gt; centros de negócios</a:t>
            </a:r>
          </a:p>
          <a:p>
            <a:pPr lvl="1">
              <a:buFont typeface="Arial" pitchFamily="34" charset="0"/>
              <a:buChar char="•"/>
            </a:pPr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Não é suficiente para qualificar o urbano</a:t>
            </a: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lvl="2"/>
            <a:endParaRPr lang="pt-BR" sz="1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scp.rs.gov.br/uploads/MAPA_densidade_MUNI_RS_2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43505"/>
            <a:ext cx="4968552" cy="445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Principais critérios e atributos utilizados para a definição dos espaços urbanos e rurais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195736" y="1628800"/>
            <a:ext cx="6948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Ocupação econômica da população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0" y="2420888"/>
            <a:ext cx="9144000" cy="1296144"/>
          </a:xfrm>
        </p:spPr>
        <p:txBody>
          <a:bodyPr>
            <a:normAutofit/>
          </a:bodyPr>
          <a:lstStyle/>
          <a:p>
            <a:pPr lvl="1"/>
            <a:r>
              <a:rPr lang="pt-BR" dirty="0" smtClean="0">
                <a:latin typeface="Garamond" pitchFamily="18" charset="0"/>
                <a:cs typeface="Times New Roman" pitchFamily="18" charset="0"/>
              </a:rPr>
              <a:t>Atividades primárias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&gt;&gt;&gt; Rural</a:t>
            </a:r>
          </a:p>
          <a:p>
            <a:pPr lvl="1"/>
            <a:r>
              <a:rPr lang="pt-BR" dirty="0" smtClean="0">
                <a:latin typeface="Garamond" pitchFamily="18" charset="0"/>
                <a:cs typeface="Times New Roman" pitchFamily="18" charset="0"/>
              </a:rPr>
              <a:t>Atividades secundárias e terciárias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&gt;&gt;&gt; Urbano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16016" y="4077072"/>
            <a:ext cx="4248472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lvl="1"/>
            <a:r>
              <a:rPr lang="pt-BR" sz="20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Problema/Implicações:</a:t>
            </a:r>
          </a:p>
          <a:p>
            <a:pPr lvl="1"/>
            <a:endParaRPr lang="pt-BR" sz="1000" b="1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88900" lvl="1" algn="just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Times New Roman" pitchFamily="18" charset="0"/>
              </a:rPr>
              <a:t>Diversidade de ocupação/múltiplas atividades na cidade e no campo/deslocamentos...</a:t>
            </a:r>
          </a:p>
          <a:p>
            <a:pPr lvl="1"/>
            <a:endParaRPr lang="pt-BR" sz="600" b="1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marL="0" lvl="1" algn="just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Esse critério também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Times New Roman" pitchFamily="18" charset="0"/>
              </a:rPr>
              <a:t>parece não ser mais suficiente para as diferenciações espaciais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quanto ao aspecto rural e urbano.</a:t>
            </a:r>
            <a:endParaRPr lang="pt-BR" b="1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lvl="2"/>
            <a:endParaRPr lang="pt-BR" sz="1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5373216"/>
            <a:ext cx="40324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Países que utilizam:</a:t>
            </a:r>
          </a:p>
          <a:p>
            <a:pPr algn="ctr"/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Times New Roman" pitchFamily="18" charset="0"/>
              </a:rPr>
              <a:t>Itália, Peru e o Chile:  </a:t>
            </a: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urbano &gt;&gt; 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localidades com  + 50% ocupados com atividade não agrícola.</a:t>
            </a:r>
          </a:p>
          <a:p>
            <a:pPr algn="ctr"/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Para além dos critérios e atributos: as relações e contradições entre o urbano e o rural 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48478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800" dirty="0" smtClean="0">
              <a:latin typeface="Garamond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t-BR" sz="2800" b="1" dirty="0" smtClean="0">
                <a:latin typeface="Garamond" pitchFamily="18" charset="0"/>
              </a:rPr>
              <a:t> Como entender a dinâmica da sociedade em sua totalidade?</a:t>
            </a:r>
          </a:p>
          <a:p>
            <a:pPr lvl="1" algn="just">
              <a:buFont typeface="Wingdings" pitchFamily="2" charset="2"/>
              <a:buChar char="ü"/>
            </a:pPr>
            <a:endParaRPr lang="pt-BR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1" algn="just"/>
            <a:endParaRPr lang="pt-BR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 Para além dos critérios e atributos utilizados para a definição do urbano e do rural, compete-nos buscar a compreensão dos movimentos e forças que os articulam e os produzem, o que exige não apenas a apreensão dos fatos, mas </a:t>
            </a:r>
            <a:r>
              <a:rPr lang="pt-BR" sz="2800" b="1" dirty="0" smtClean="0">
                <a:latin typeface="Garamond" pitchFamily="18" charset="0"/>
              </a:rPr>
              <a:t>uma teoria</a:t>
            </a:r>
            <a:r>
              <a:rPr lang="pt-BR" sz="2800" dirty="0" smtClean="0">
                <a:latin typeface="Garamond" pitchFamily="18" charset="0"/>
              </a:rPr>
              <a:t>, no âmbito da qual, </a:t>
            </a:r>
            <a:r>
              <a:rPr lang="pt-BR" sz="2800" b="1" dirty="0" smtClean="0">
                <a:latin typeface="Garamond" pitchFamily="18" charset="0"/>
              </a:rPr>
              <a:t>conceitos e categorias analíticas </a:t>
            </a:r>
            <a:r>
              <a:rPr lang="pt-BR" sz="2800" dirty="0" smtClean="0">
                <a:latin typeface="Garamond" pitchFamily="18" charset="0"/>
              </a:rPr>
              <a:t>constituem-se em ferramentas fundamentais para compreender a questão.</a:t>
            </a:r>
          </a:p>
          <a:p>
            <a:pPr algn="just">
              <a:buFont typeface="Arial" pitchFamily="34" charset="0"/>
              <a:buChar char="•"/>
            </a:pPr>
            <a:endParaRPr lang="pt-B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Para além dos critérios e atributos: as relações e contradições entre o urbano e o rural 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77281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Garamond" pitchFamily="18" charset="0"/>
              </a:rPr>
              <a:t>Teoria dos lugares centrais de </a:t>
            </a:r>
            <a:r>
              <a:rPr lang="pt-BR" sz="2400" b="1" dirty="0" err="1" smtClean="0">
                <a:latin typeface="Garamond" pitchFamily="18" charset="0"/>
              </a:rPr>
              <a:t>Christaller</a:t>
            </a:r>
            <a:r>
              <a:rPr lang="pt-BR" sz="2400" b="1" dirty="0" smtClean="0">
                <a:latin typeface="Garamond" pitchFamily="18" charset="0"/>
              </a:rPr>
              <a:t> (1933)</a:t>
            </a:r>
          </a:p>
          <a:p>
            <a:pPr algn="just"/>
            <a:endParaRPr lang="pt-BR" sz="2400" b="1" dirty="0" smtClean="0">
              <a:latin typeface="Garamond" pitchFamily="18" charset="0"/>
            </a:endParaRPr>
          </a:p>
          <a:p>
            <a:pPr algn="just"/>
            <a:endParaRPr lang="pt-BR" sz="1200" dirty="0" smtClean="0">
              <a:latin typeface="Garamond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Cidade: papel de lugar central, “um núcleo susceptível de unificar, de dominar, de organizar a periferia” </a:t>
            </a:r>
          </a:p>
          <a:p>
            <a:pPr lvl="1" algn="just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lvl="1" algn="just"/>
            <a:endParaRPr lang="pt-BR" sz="1000" dirty="0" smtClean="0">
              <a:latin typeface="Garamond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b="1" dirty="0" smtClean="0">
                <a:latin typeface="Garamond" pitchFamily="18" charset="0"/>
              </a:rPr>
              <a:t>A cidade “é ao mesmo tempo sujeito e objeto</a:t>
            </a:r>
            <a:r>
              <a:rPr lang="pt-BR" sz="2400" dirty="0" smtClean="0">
                <a:latin typeface="Garamond" pitchFamily="18" charset="0"/>
              </a:rPr>
              <a:t>” (</a:t>
            </a:r>
            <a:r>
              <a:rPr lang="pt-BR" sz="2000" dirty="0" smtClean="0">
                <a:latin typeface="Garamond" pitchFamily="18" charset="0"/>
              </a:rPr>
              <a:t>BEAUJEU-GARNIER, 1997, p.11</a:t>
            </a:r>
            <a:r>
              <a:rPr lang="pt-BR" sz="2400" dirty="0" smtClean="0">
                <a:latin typeface="Garamond" pitchFamily="18" charset="0"/>
              </a:rPr>
              <a:t>) </a:t>
            </a:r>
          </a:p>
          <a:p>
            <a:pPr lvl="1" algn="just"/>
            <a:endParaRPr lang="pt-BR" sz="1400" dirty="0" smtClean="0">
              <a:latin typeface="Garamond" pitchFamily="18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u="sng" dirty="0" smtClean="0">
                <a:latin typeface="Garamond" pitchFamily="18" charset="0"/>
              </a:rPr>
              <a:t>Objeto</a:t>
            </a:r>
            <a:r>
              <a:rPr lang="pt-BR" sz="2400" dirty="0" smtClean="0">
                <a:latin typeface="Garamond" pitchFamily="18" charset="0"/>
              </a:rPr>
              <a:t> por constituir materialmente o </a:t>
            </a:r>
            <a:r>
              <a:rPr lang="pt-BR" sz="2400" u="sng" dirty="0" smtClean="0">
                <a:latin typeface="Garamond" pitchFamily="18" charset="0"/>
              </a:rPr>
              <a:t>quadro urbano</a:t>
            </a:r>
            <a:r>
              <a:rPr lang="pt-BR" sz="2400" dirty="0" smtClean="0">
                <a:latin typeface="Garamond" pitchFamily="18" charset="0"/>
              </a:rPr>
              <a:t>;</a:t>
            </a:r>
          </a:p>
          <a:p>
            <a:pPr lvl="2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u="sng" dirty="0" smtClean="0">
                <a:latin typeface="Garamond" pitchFamily="18" charset="0"/>
              </a:rPr>
              <a:t>Sujeito</a:t>
            </a:r>
            <a:r>
              <a:rPr lang="pt-BR" sz="2400" dirty="0" smtClean="0">
                <a:latin typeface="Garamond" pitchFamily="18" charset="0"/>
              </a:rPr>
              <a:t> por </a:t>
            </a:r>
            <a:r>
              <a:rPr lang="pt-BR" sz="2400" u="sng" dirty="0" smtClean="0">
                <a:latin typeface="Garamond" pitchFamily="18" charset="0"/>
              </a:rPr>
              <a:t>exercer influência </a:t>
            </a:r>
            <a:r>
              <a:rPr lang="pt-BR" sz="2400" dirty="0" smtClean="0">
                <a:latin typeface="Garamond" pitchFamily="18" charset="0"/>
              </a:rPr>
              <a:t>nos seus habitantes, mantendo ligações complexas com </a:t>
            </a:r>
            <a:r>
              <a:rPr lang="pt-BR" sz="2400" u="sng" dirty="0" smtClean="0">
                <a:latin typeface="Garamond" pitchFamily="18" charset="0"/>
              </a:rPr>
              <a:t>espaços que ultrapassam o seu quadro urbano</a:t>
            </a:r>
            <a:r>
              <a:rPr lang="pt-BR" sz="2400" dirty="0" smtClean="0">
                <a:latin typeface="Garamond" pitchFamily="18" charset="0"/>
              </a:rPr>
              <a:t>.</a:t>
            </a:r>
            <a:endParaRPr lang="pt-BR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Para além dos critérios e atributos: as relações e contradições entre o urbano e o rural 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772816"/>
            <a:ext cx="9144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Garamond" pitchFamily="18" charset="0"/>
              </a:rPr>
              <a:t>Os modos de vida de </a:t>
            </a:r>
            <a:r>
              <a:rPr lang="pt-BR" sz="2400" b="1" dirty="0" err="1" smtClean="0">
                <a:latin typeface="Garamond" pitchFamily="18" charset="0"/>
              </a:rPr>
              <a:t>Wirth</a:t>
            </a:r>
            <a:r>
              <a:rPr lang="pt-BR" sz="2400" b="1" dirty="0" smtClean="0">
                <a:latin typeface="Garamond" pitchFamily="18" charset="0"/>
              </a:rPr>
              <a:t> (1987)</a:t>
            </a:r>
          </a:p>
          <a:p>
            <a:pPr algn="just"/>
            <a:endParaRPr lang="pt-BR" sz="2400" b="1" dirty="0" smtClean="0">
              <a:latin typeface="Garamond" pitchFamily="18" charset="0"/>
            </a:endParaRPr>
          </a:p>
          <a:p>
            <a:pPr algn="just"/>
            <a:endParaRPr lang="pt-BR" sz="1200" dirty="0" smtClean="0"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Para esse autor, o urbano e rural não devem ser interpretados como opostos ou como espaços e modos de vida separados e sem contato.</a:t>
            </a:r>
          </a:p>
          <a:p>
            <a:pPr lvl="1" algn="just"/>
            <a:endParaRPr lang="pt-BR" sz="14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265113" lvl="1" indent="14288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b="1" dirty="0" smtClean="0">
                <a:latin typeface="Garamond" pitchFamily="18" charset="0"/>
              </a:rPr>
              <a:t>A cidade: </a:t>
            </a:r>
            <a:r>
              <a:rPr lang="pt-BR" sz="2400" dirty="0" smtClean="0">
                <a:latin typeface="Garamond" pitchFamily="18" charset="0"/>
              </a:rPr>
              <a:t>apresenta-se como espaço da diversidade de objetos e ações</a:t>
            </a:r>
          </a:p>
          <a:p>
            <a:pPr marL="265113" lvl="1" indent="14288"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b="1" dirty="0" smtClean="0">
                <a:latin typeface="Garamond" pitchFamily="18" charset="0"/>
              </a:rPr>
              <a:t>Modo de vida da cidade </a:t>
            </a:r>
            <a:r>
              <a:rPr lang="pt-BR" sz="2400" dirty="0" smtClean="0">
                <a:latin typeface="Garamond" pitchFamily="18" charset="0"/>
              </a:rPr>
              <a:t>= urbano (extrapola os limites da cidade).</a:t>
            </a:r>
          </a:p>
          <a:p>
            <a:pPr marL="265113" lvl="1" indent="14288" algn="just"/>
            <a:endParaRPr lang="pt-BR" sz="2400" dirty="0" smtClean="0">
              <a:latin typeface="Garamond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pt-BR" sz="1100" dirty="0" smtClean="0">
              <a:latin typeface="Garamond" pitchFamily="18" charset="0"/>
            </a:endParaRPr>
          </a:p>
          <a:p>
            <a:pPr marL="0" lvl="1" algn="just"/>
            <a:r>
              <a:rPr lang="pt-BR" sz="2400" dirty="0" smtClean="0">
                <a:latin typeface="Garamond" pitchFamily="18" charset="0"/>
              </a:rPr>
              <a:t>As cidades se acentuam como “elementos dominantes na nossa civilização e [estendem] enormemente o modo de vida para além dos [seus] limites”, no campo (WIRTH, 1987, p.93).  </a:t>
            </a:r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Para além dos critérios e atributos: as relações e contradições entre o urbano e o rural 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772816"/>
            <a:ext cx="9144000" cy="613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A perspectiva da sociedade urbana de Lefebvre (2001)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Para Lefebvre (2001,p.69), “a cidade em expansão ataca o campo, corrói-o, dissolve-o”.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  <a:cs typeface="Times New Roman" pitchFamily="18" charset="0"/>
              </a:rPr>
              <a:t>Avanço do capitalismo... Perfila-se um modo de viver urbano, que penetra nos campos, comportando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sistemas de objetos </a:t>
            </a:r>
            <a:r>
              <a:rPr lang="pt-BR" sz="2400" dirty="0" smtClean="0">
                <a:latin typeface="Garamond" pitchFamily="18" charset="0"/>
                <a:cs typeface="Times New Roman" pitchFamily="18" charset="0"/>
              </a:rPr>
              <a:t>(eletricidade...) e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sistemas de valores </a:t>
            </a:r>
            <a:r>
              <a:rPr lang="pt-BR" sz="2400" dirty="0" smtClean="0">
                <a:latin typeface="Garamond" pitchFamily="18" charset="0"/>
                <a:cs typeface="Times New Roman" pitchFamily="18" charset="0"/>
              </a:rPr>
              <a:t>(modismos...).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As comunidades rurais são compreendidas como uma condição de vida que vem sendo superada material e culturalmente, e, portanto, a urbanização tenderia a apagar a distinção cidade-campo, por meio de “uma fusão da sociedade urbana com o campo” (LEFEBVRE,2001,.69).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Algumas considerações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77281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Cidade-Campo </a:t>
            </a:r>
            <a:r>
              <a:rPr lang="pt-BR" sz="5400" dirty="0" smtClean="0">
                <a:latin typeface="Garamond" pitchFamily="18" charset="0"/>
              </a:rPr>
              <a:t>}</a:t>
            </a:r>
            <a:r>
              <a:rPr lang="pt-BR" sz="2400" dirty="0" smtClean="0">
                <a:latin typeface="Garamond" pitchFamily="18" charset="0"/>
              </a:rPr>
              <a:t> </a:t>
            </a:r>
          </a:p>
          <a:p>
            <a:pPr marL="0" lvl="1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Urbano-Rural</a:t>
            </a:r>
            <a:r>
              <a:rPr lang="pt-BR" sz="5400" dirty="0" smtClean="0">
                <a:latin typeface="Garamond" pitchFamily="18" charset="0"/>
              </a:rPr>
              <a:t> }</a:t>
            </a: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endParaRPr lang="pt-BR" sz="2400" dirty="0" smtClean="0">
              <a:latin typeface="Garamond" pitchFamily="18" charset="0"/>
            </a:endParaRPr>
          </a:p>
          <a:p>
            <a:endParaRPr lang="pt-BR" sz="2400" dirty="0">
              <a:latin typeface="Garamond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9752" y="1988840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Garamond" pitchFamily="18" charset="0"/>
              </a:rPr>
              <a:t>entendidas enquanto </a:t>
            </a:r>
            <a:r>
              <a:rPr lang="pt-BR" sz="1600" b="1" dirty="0" smtClean="0">
                <a:latin typeface="Garamond" pitchFamily="18" charset="0"/>
              </a:rPr>
              <a:t>materialidade</a:t>
            </a:r>
            <a:r>
              <a:rPr lang="pt-BR" sz="1600" dirty="0" smtClean="0">
                <a:latin typeface="Garamond" pitchFamily="18" charset="0"/>
              </a:rPr>
              <a:t>, meio, condição e produto da sociedade, espaços construídos/modificados que manifestam em seus conteúdos os processos contraditórios de desenvolvimento histórico da sociedade</a:t>
            </a:r>
            <a:endParaRPr lang="pt-BR" sz="1600" dirty="0">
              <a:latin typeface="Garamond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11760" y="3068960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Garamond" pitchFamily="18" charset="0"/>
              </a:rPr>
              <a:t>compreendidas enquanto relações sociais, ou seja, </a:t>
            </a:r>
            <a:r>
              <a:rPr lang="pt-BR" sz="1600" b="1" dirty="0" smtClean="0">
                <a:latin typeface="Garamond" pitchFamily="18" charset="0"/>
              </a:rPr>
              <a:t>formas abstratas</a:t>
            </a:r>
            <a:r>
              <a:rPr lang="pt-BR" sz="1600" dirty="0" smtClean="0">
                <a:latin typeface="Garamond" pitchFamily="18" charset="0"/>
              </a:rPr>
              <a:t>, também condição e produto do desenvolvimento histórico da sociedade, mas que extrapolam os limites morfológicos da cidade e, no sentido inverso, os limites do campo.</a:t>
            </a:r>
            <a:endParaRPr lang="pt-BR" sz="1600" dirty="0">
              <a:latin typeface="Garamond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134076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Definições de categorias analíticas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Algumas considerações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7728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Garamond" pitchFamily="18" charset="0"/>
              </a:rPr>
              <a:t> Olhar histórico e dialético sobre o urbano, o rural, a cidade, o campo:</a:t>
            </a:r>
          </a:p>
          <a:p>
            <a:pPr>
              <a:buFont typeface="Wingdings" pitchFamily="2" charset="2"/>
              <a:buChar char="ü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pt-BR" sz="2400" dirty="0" smtClean="0">
              <a:latin typeface="Garamond" pitchFamily="18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23528" y="4293096"/>
            <a:ext cx="777686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5536" y="38610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CRRt1                               CRRt2                         CRRt3                              CRRt4....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44278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CRUt1                             CRUt2                          CRUt3                                CRt4....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CRR</a:t>
            </a:r>
            <a:r>
              <a:rPr lang="pt-BR" dirty="0" smtClean="0"/>
              <a:t>: </a:t>
            </a:r>
            <a:r>
              <a:rPr lang="pt-BR" b="1" dirty="0" smtClean="0"/>
              <a:t>C</a:t>
            </a:r>
            <a:r>
              <a:rPr lang="pt-BR" dirty="0" smtClean="0"/>
              <a:t>ampo e </a:t>
            </a:r>
            <a:r>
              <a:rPr lang="pt-BR" b="1" dirty="0" smtClean="0"/>
              <a:t>R</a:t>
            </a:r>
            <a:r>
              <a:rPr lang="pt-BR" dirty="0" smtClean="0"/>
              <a:t>elações </a:t>
            </a:r>
            <a:r>
              <a:rPr lang="pt-BR" b="1" dirty="0" smtClean="0"/>
              <a:t>R</a:t>
            </a:r>
            <a:r>
              <a:rPr lang="pt-BR" dirty="0" smtClean="0"/>
              <a:t>urais</a:t>
            </a:r>
          </a:p>
          <a:p>
            <a:r>
              <a:rPr lang="pt-BR" b="1" dirty="0" smtClean="0"/>
              <a:t>CRU</a:t>
            </a:r>
            <a:r>
              <a:rPr lang="pt-BR" dirty="0" smtClean="0"/>
              <a:t>: </a:t>
            </a:r>
            <a:r>
              <a:rPr lang="pt-BR" b="1" dirty="0" smtClean="0"/>
              <a:t>C</a:t>
            </a:r>
            <a:r>
              <a:rPr lang="pt-BR" dirty="0" smtClean="0"/>
              <a:t>idade e </a:t>
            </a:r>
            <a:r>
              <a:rPr lang="pt-BR" b="1" dirty="0" smtClean="0"/>
              <a:t>R</a:t>
            </a:r>
            <a:r>
              <a:rPr lang="pt-BR" dirty="0" smtClean="0"/>
              <a:t>elações </a:t>
            </a:r>
            <a:r>
              <a:rPr lang="pt-BR" b="1" dirty="0" smtClean="0"/>
              <a:t>U</a:t>
            </a:r>
            <a:r>
              <a:rPr lang="pt-BR" dirty="0" smtClean="0"/>
              <a:t>rbanas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172400" y="4077072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Espaço-Tempo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Algumas considerações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524829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pt-BR" sz="2400" dirty="0" smtClean="0">
                <a:latin typeface="Garamond" pitchFamily="18" charset="0"/>
              </a:rPr>
              <a:t> Um espaço é afirmado pelo que possui, mas é negado pelo que não possui, num </a:t>
            </a:r>
            <a:r>
              <a:rPr lang="pt-BR" sz="2400" b="1" dirty="0" smtClean="0">
                <a:latin typeface="Garamond" pitchFamily="18" charset="0"/>
              </a:rPr>
              <a:t>processo contraditório de presença/ausência</a:t>
            </a:r>
            <a:r>
              <a:rPr lang="pt-BR" sz="2400" dirty="0" smtClean="0">
                <a:latin typeface="Garamond" pitchFamily="18" charset="0"/>
              </a:rPr>
              <a:t>.  </a:t>
            </a:r>
          </a:p>
          <a:p>
            <a:pPr lvl="2"/>
            <a:endParaRPr lang="pt-BR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2"/>
            <a:endParaRPr lang="pt-BR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2"/>
            <a:endParaRPr lang="pt-BR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pt-BR" sz="2400" dirty="0" smtClean="0">
                <a:latin typeface="Garamond" pitchFamily="18" charset="0"/>
              </a:rPr>
              <a:t> Há a transformação do rural e do urbano num  sentido que, enquanto síntese dessas contradições, geram uma nova realidade.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628800"/>
            <a:ext cx="7092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Garamond" pitchFamily="18" charset="0"/>
              </a:rPr>
              <a:t> Contradições do urbano-rural, cidade-campo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Algumas considerações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132856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Garamond" pitchFamily="18" charset="0"/>
              </a:rPr>
              <a:t>Nesse contexto, </a:t>
            </a:r>
            <a:r>
              <a:rPr lang="pt-BR" sz="2400" b="1" dirty="0" smtClean="0">
                <a:latin typeface="Garamond" pitchFamily="18" charset="0"/>
              </a:rPr>
              <a:t>qual categoria de análise espacial consegue dar conta de explicar  a complexa configuração do espaço atual?</a:t>
            </a:r>
          </a:p>
          <a:p>
            <a:pPr>
              <a:buFont typeface="Wingdings" pitchFamily="2" charset="2"/>
              <a:buChar char="ü"/>
            </a:pPr>
            <a:endParaRPr lang="pt-BR" sz="2400" b="1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pt-BR" sz="2400" b="1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pt-BR" sz="2400" b="1" dirty="0" smtClean="0">
              <a:latin typeface="Garamond" pitchFamily="18" charset="0"/>
            </a:endParaRPr>
          </a:p>
          <a:p>
            <a:pPr lvl="1"/>
            <a:r>
              <a:rPr lang="pt-BR" sz="2400" dirty="0" smtClean="0">
                <a:latin typeface="Garamond" pitchFamily="18" charset="0"/>
              </a:rPr>
              <a:t>O </a:t>
            </a:r>
            <a:r>
              <a:rPr lang="pt-BR" sz="2400" b="1" i="1" dirty="0" smtClean="0">
                <a:latin typeface="Garamond" pitchFamily="18" charset="0"/>
              </a:rPr>
              <a:t>continuum</a:t>
            </a:r>
            <a:r>
              <a:rPr lang="pt-BR" sz="2400" b="1" dirty="0" smtClean="0">
                <a:latin typeface="Garamond" pitchFamily="18" charset="0"/>
              </a:rPr>
              <a:t> espacial?</a:t>
            </a:r>
          </a:p>
          <a:p>
            <a:pPr lvl="1"/>
            <a:endParaRPr lang="pt-BR" sz="2400" b="1" dirty="0" smtClean="0">
              <a:latin typeface="Garamond" pitchFamily="18" charset="0"/>
            </a:endParaRPr>
          </a:p>
          <a:p>
            <a:pPr lvl="2"/>
            <a:endParaRPr lang="pt-BR" dirty="0" smtClean="0">
              <a:latin typeface="Garamond" pitchFamily="18" charset="0"/>
            </a:endParaRPr>
          </a:p>
          <a:p>
            <a:pPr lvl="1" algn="just"/>
            <a:endParaRPr lang="pt-BR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1" algn="just"/>
            <a:endParaRPr lang="pt-BR" sz="16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endParaRPr lang="pt-BR" sz="2400" dirty="0" smtClean="0">
              <a:latin typeface="Garamond" pitchFamily="18" charset="0"/>
            </a:endParaRPr>
          </a:p>
          <a:p>
            <a:endParaRPr lang="pt-BR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384"/>
            <a:ext cx="432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537" y="5805384"/>
            <a:ext cx="4788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83568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latin typeface="Garamond" pitchFamily="18" charset="0"/>
                <a:ea typeface="+mj-ea"/>
                <a:cs typeface="+mj-cs"/>
              </a:rPr>
              <a:t>Tema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00808"/>
            <a:ext cx="8276456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O que é cidade e o que é campo?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Nota final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1328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 De modo geral, o </a:t>
            </a:r>
            <a:r>
              <a:rPr lang="pt-BR" sz="2400" i="1" dirty="0" smtClean="0">
                <a:latin typeface="Garamond" pitchFamily="18" charset="0"/>
              </a:rPr>
              <a:t>continuum</a:t>
            </a:r>
            <a:r>
              <a:rPr lang="pt-BR" sz="2400" dirty="0" smtClean="0">
                <a:latin typeface="Garamond" pitchFamily="18" charset="0"/>
              </a:rPr>
              <a:t>, enquanto unidade espacial, pode contribuir para o entendimento da dinâmica de um espaço que está em constante transformação. Ou seja, acredita-se que a noção de </a:t>
            </a:r>
            <a:r>
              <a:rPr lang="pt-BR" sz="2400" i="1" dirty="0" smtClean="0">
                <a:latin typeface="Garamond" pitchFamily="18" charset="0"/>
              </a:rPr>
              <a:t>continuum</a:t>
            </a:r>
            <a:r>
              <a:rPr lang="pt-BR" sz="2400" dirty="0" smtClean="0">
                <a:latin typeface="Garamond" pitchFamily="18" charset="0"/>
              </a:rPr>
              <a:t> pode ser pensada para se entender que tanto o urbano quanto o rural fazem parte da “totalidade” e são partes da mesma sociedade.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endParaRPr lang="pt-BR" sz="2400" dirty="0" smtClean="0">
              <a:latin typeface="Garamond" pitchFamily="18" charset="0"/>
            </a:endParaRPr>
          </a:p>
          <a:p>
            <a:endParaRPr lang="pt-BR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3384"/>
            <a:ext cx="4320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537" y="5913384"/>
            <a:ext cx="4788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187624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latin typeface="Garamond" pitchFamily="18" charset="0"/>
                <a:ea typeface="+mj-ea"/>
                <a:cs typeface="+mj-cs"/>
              </a:rPr>
              <a:t>Tema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3717032"/>
            <a:ext cx="262778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latin typeface="Garamond" pitchFamily="18" charset="0"/>
                <a:ea typeface="+mj-ea"/>
                <a:cs typeface="+mj-cs"/>
              </a:rPr>
              <a:t>É uma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cidade?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latin typeface="Garamond" pitchFamily="18" charset="0"/>
                <a:ea typeface="+mj-ea"/>
                <a:cs typeface="+mj-cs"/>
              </a:rPr>
              <a:t>É urbano?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6534389" cy="38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1772816"/>
            <a:ext cx="2555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Garamond" pitchFamily="18" charset="0"/>
              </a:rPr>
              <a:t>União da Serra/RS</a:t>
            </a:r>
          </a:p>
          <a:p>
            <a:endParaRPr lang="pt-BR" dirty="0" smtClean="0">
              <a:latin typeface="Garamond" pitchFamily="18" charset="0"/>
            </a:endParaRPr>
          </a:p>
          <a:p>
            <a:r>
              <a:rPr lang="pt-BR" dirty="0" smtClean="0">
                <a:latin typeface="Garamond" pitchFamily="18" charset="0"/>
              </a:rPr>
              <a:t>Pop. 2010: 1.487 hab.</a:t>
            </a:r>
          </a:p>
          <a:p>
            <a:r>
              <a:rPr lang="pt-BR" dirty="0" smtClean="0">
                <a:latin typeface="Garamond" pitchFamily="18" charset="0"/>
              </a:rPr>
              <a:t>Pop. Urbana:  280 hab.</a:t>
            </a:r>
            <a:endParaRPr lang="pt-BR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9659"/>
            <a:ext cx="4320000" cy="8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537" y="5994000"/>
            <a:ext cx="4795463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5832648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O artigo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5536" y="1988840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just">
              <a:spcBef>
                <a:spcPct val="0"/>
              </a:spcBef>
            </a:pPr>
            <a:r>
              <a:rPr kumimoji="0" lang="pt-BR" sz="3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O </a:t>
            </a:r>
            <a:r>
              <a:rPr lang="pt-BR" sz="3100" dirty="0" smtClean="0">
                <a:latin typeface="Garamond" pitchFamily="18" charset="0"/>
              </a:rPr>
              <a:t>texto </a:t>
            </a:r>
            <a:r>
              <a:rPr lang="pt-BR" sz="3100" dirty="0">
                <a:latin typeface="Garamond" pitchFamily="18" charset="0"/>
              </a:rPr>
              <a:t>aborda </a:t>
            </a:r>
            <a:r>
              <a:rPr lang="pt-BR" sz="3100" dirty="0" smtClean="0">
                <a:latin typeface="Garamond" pitchFamily="18" charset="0"/>
              </a:rPr>
              <a:t>a questão </a:t>
            </a:r>
            <a:r>
              <a:rPr lang="pt-BR" sz="3100" dirty="0">
                <a:latin typeface="Garamond" pitchFamily="18" charset="0"/>
              </a:rPr>
              <a:t>cidade-campo, urbano-rural, buscando apontar elementos históricos, teóricos, conceituais e metodológicos no intuito de organizar uma reflexão que contribua para aprofundar a compreensão dessa problemática</a:t>
            </a:r>
            <a:r>
              <a:rPr lang="pt-BR" sz="3600" dirty="0">
                <a:latin typeface="Garamond" pitchFamily="18" charset="0"/>
              </a:rPr>
              <a:t>.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 smtClean="0">
                <a:latin typeface="Garamond" pitchFamily="18" charset="0"/>
              </a:rPr>
              <a:t>Construção do pensamento sobre a temática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899592" y="2348880"/>
            <a:ext cx="7560840" cy="43924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700" dirty="0" smtClean="0">
                <a:latin typeface="Garamond" pitchFamily="18" charset="0"/>
                <a:cs typeface="Times New Roman" pitchFamily="18" charset="0"/>
              </a:rPr>
              <a:t>Elementos históricos;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700" dirty="0" smtClean="0">
                <a:latin typeface="Garamond" pitchFamily="18" charset="0"/>
                <a:cs typeface="Times New Roman" pitchFamily="18" charset="0"/>
              </a:rPr>
              <a:t>Levantamento dos critérios e atributos definidores;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700" dirty="0" smtClean="0">
                <a:latin typeface="Garamond" pitchFamily="18" charset="0"/>
                <a:cs typeface="Times New Roman" pitchFamily="18" charset="0"/>
              </a:rPr>
              <a:t>Abordagens teóricas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700" dirty="0" smtClean="0">
                <a:latin typeface="Garamond" pitchFamily="18" charset="0"/>
                <a:cs typeface="Times New Roman" pitchFamily="18" charset="0"/>
              </a:rPr>
              <a:t>Compreensão das relações, interdependências e contradições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700" dirty="0" smtClean="0">
                <a:latin typeface="Garamond" pitchFamily="18" charset="0"/>
                <a:cs typeface="Times New Roman" pitchFamily="18" charset="0"/>
              </a:rPr>
              <a:t>Categorias analíticas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sz="2700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pt-BR" sz="3000" b="1" dirty="0">
                <a:latin typeface="Garamond" pitchFamily="18" charset="0"/>
              </a:rPr>
              <a:t>Campo e Cidade: A origem da </a:t>
            </a:r>
            <a:r>
              <a:rPr lang="pt-BR" sz="3000" b="1" dirty="0" smtClean="0">
                <a:latin typeface="Garamond" pitchFamily="18" charset="0"/>
              </a:rPr>
              <a:t>contraposição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Garamond" pitchFamily="18" charset="0"/>
                <a:cs typeface="Times New Roman" pitchFamily="18" charset="0"/>
              </a:rPr>
              <a:t>Diferenciação espacial de usos – contraposição nítida no </a:t>
            </a:r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período medieval</a:t>
            </a: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t-BR" dirty="0" smtClean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upload.wikimedia.org/wikipedia/commons/6/67/%C3%81vila_24-8-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113442"/>
            <a:ext cx="2952328" cy="1744557"/>
          </a:xfrm>
          <a:prstGeom prst="rect">
            <a:avLst/>
          </a:prstGeom>
          <a:noFill/>
        </p:spPr>
      </p:pic>
      <p:pic>
        <p:nvPicPr>
          <p:cNvPr id="9" name="Picture 6" descr="C:\Users\Tallusx\Documents\Avila, Espan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7" y="2823846"/>
            <a:ext cx="4680520" cy="226133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06423"/>
            <a:ext cx="3240360" cy="24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635896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Ávila, Espanha.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latin typeface="Garamond" pitchFamily="18" charset="0"/>
              </a:rPr>
              <a:t>A </a:t>
            </a:r>
            <a:r>
              <a:rPr lang="pt-BR" sz="2800" b="1" dirty="0">
                <a:latin typeface="Garamond" pitchFamily="18" charset="0"/>
              </a:rPr>
              <a:t>cidade e o campo, o urbano e o rural na </a:t>
            </a:r>
            <a:r>
              <a:rPr lang="pt-BR" sz="2800" b="1" dirty="0" smtClean="0">
                <a:latin typeface="Garamond" pitchFamily="18" charset="0"/>
              </a:rPr>
              <a:t>atualidade - </a:t>
            </a:r>
            <a:r>
              <a:rPr lang="pt-BR" sz="2800" b="1" dirty="0">
                <a:latin typeface="Garamond" pitchFamily="18" charset="0"/>
              </a:rPr>
              <a:t>contextualizando o </a:t>
            </a:r>
            <a:r>
              <a:rPr lang="pt-BR" sz="2800" b="1" dirty="0" smtClean="0">
                <a:latin typeface="Garamond" pitchFamily="18" charset="0"/>
              </a:rPr>
              <a:t>problema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Na antiguidade: Limites nítidos</a:t>
            </a:r>
          </a:p>
          <a:p>
            <a:pPr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Na atualidade: ???</a:t>
            </a:r>
          </a:p>
          <a:p>
            <a:pPr algn="just">
              <a:buNone/>
            </a:pPr>
            <a:endParaRPr lang="pt-BR" b="1" dirty="0" smtClean="0">
              <a:latin typeface="Garamond" pitchFamily="18" charset="0"/>
              <a:cs typeface="Times New Roman" pitchFamily="18" charset="0"/>
            </a:endParaRPr>
          </a:p>
          <a:p>
            <a:pPr lvl="1" algn="just"/>
            <a:r>
              <a:rPr lang="pt-BR" dirty="0" smtClean="0">
                <a:latin typeface="Garamond" pitchFamily="18" charset="0"/>
                <a:cs typeface="Times New Roman" pitchFamily="18" charset="0"/>
              </a:rPr>
              <a:t>Fatos novos:</a:t>
            </a:r>
          </a:p>
          <a:p>
            <a:pPr lvl="2"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Revolução Industrial</a:t>
            </a:r>
          </a:p>
          <a:p>
            <a:pPr lvl="2"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Novo Rural</a:t>
            </a:r>
            <a:endParaRPr lang="pt-BR" sz="2200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lvl="2" algn="just"/>
            <a:r>
              <a:rPr lang="pt-BR" b="1" dirty="0" err="1" smtClean="0">
                <a:latin typeface="Garamond" pitchFamily="18" charset="0"/>
                <a:cs typeface="Times New Roman" pitchFamily="18" charset="0"/>
              </a:rPr>
              <a:t>Desmetropolização</a:t>
            </a:r>
            <a:endParaRPr lang="pt-BR" sz="22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lvl="2"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Processo de urbanização questionado </a:t>
            </a:r>
            <a:endParaRPr lang="pt-BR" sz="22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lvl="2"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Interdependência econômica e social entre campo e cidade.</a:t>
            </a:r>
          </a:p>
          <a:p>
            <a:pPr lvl="1" algn="just">
              <a:buNone/>
            </a:pPr>
            <a:endParaRPr lang="pt-BR" b="1" dirty="0" smtClean="0">
              <a:latin typeface="Garamond" pitchFamily="18" charset="0"/>
              <a:cs typeface="Times New Roman" pitchFamily="18" charset="0"/>
            </a:endParaRPr>
          </a:p>
          <a:p>
            <a:pPr lvl="1" algn="just"/>
            <a:endParaRPr lang="pt-BR" sz="1200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Garamond" pitchFamily="18" charset="0"/>
                <a:cs typeface="Times New Roman" pitchFamily="18" charset="0"/>
              </a:rPr>
              <a:t>Como entender o urbano e o rural na atualidade?</a:t>
            </a:r>
          </a:p>
          <a:p>
            <a:pPr lvl="1" algn="just"/>
            <a:endParaRPr lang="pt-BR" b="1" dirty="0" smtClean="0">
              <a:latin typeface="Garamond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Principais critérios e atributos utilizados para a definição dos espaços urbanos e rurais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51520" y="1700808"/>
            <a:ext cx="8686800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Limites oficiais ou delimitação administrativa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Users\Tallusx\Documents\mapa-vrp-polit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6521"/>
            <a:ext cx="3822107" cy="4791479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323528" y="4941168"/>
            <a:ext cx="1763688" cy="1710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Países que utilizam: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Reino Unido, África do Sul, Tunísia, Brasil, Paraguai.</a:t>
            </a:r>
            <a:endParaRPr lang="pt-BR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444208" y="4248472"/>
            <a:ext cx="2627784" cy="2492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Problemas/Implicações: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Sem nenhum outro critério adicional, implica no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estabelecimento administrativo e arbitrário dos limites entre o urbano e o rural.</a:t>
            </a:r>
            <a:endParaRPr lang="pt-B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6948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Tema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5696" y="0"/>
            <a:ext cx="7308304" cy="10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pt-BR" sz="2800" b="1" dirty="0">
                <a:latin typeface="Garamond" pitchFamily="18" charset="0"/>
              </a:rPr>
              <a:t>Principais critérios e atributos utilizados para a definição dos espaços urbanos e rurais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772816"/>
            <a:ext cx="88204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742950" lvl="0" indent="-742950" algn="ctr">
              <a:spcBef>
                <a:spcPct val="0"/>
              </a:spcBef>
              <a:buAutoNum type="arabicParenR"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1911154" y="1412776"/>
            <a:ext cx="777341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latin typeface="Garamond" pitchFamily="18" charset="0"/>
                <a:ea typeface="+mj-ea"/>
                <a:cs typeface="Times New Roman" pitchFamily="18" charset="0"/>
              </a:rPr>
              <a:t>D</a:t>
            </a:r>
            <a:r>
              <a:rPr kumimoji="0" 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efinição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 de um patamar demográfico: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" y="2160240"/>
            <a:ext cx="5868143" cy="458112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pt-BR" sz="2000" dirty="0" smtClean="0">
              <a:latin typeface="Garamond" pitchFamily="18" charset="0"/>
              <a:cs typeface="Times New Roman" pitchFamily="18" charset="0"/>
            </a:endParaRPr>
          </a:p>
          <a:p>
            <a:pPr lvl="1"/>
            <a:endParaRPr lang="pt-BR" sz="2000" dirty="0" smtClean="0">
              <a:latin typeface="Garamond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000" dirty="0" smtClean="0">
              <a:latin typeface="Garamond" pitchFamily="18" charset="0"/>
              <a:cs typeface="Times New Roman" pitchFamily="18" charset="0"/>
            </a:endParaRPr>
          </a:p>
          <a:p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endParaRPr lang="pt-BR" dirty="0" smtClean="0">
              <a:latin typeface="Garamond" pitchFamily="18" charset="0"/>
              <a:cs typeface="Times New Roman" pitchFamily="18" charset="0"/>
            </a:endParaRPr>
          </a:p>
          <a:p>
            <a:endParaRPr lang="pt-BR" dirty="0" smtClean="0"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051720" y="1988840"/>
          <a:ext cx="4680520" cy="4575347"/>
        </p:xfrm>
        <a:graphic>
          <a:graphicData uri="http://schemas.openxmlformats.org/presentationml/2006/ole">
            <p:oleObj spid="_x0000_s1026" name="Imagem de bitmap" r:id="rId5" imgW="4866667" imgH="4819048" progId="PBrush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107504" y="3140968"/>
            <a:ext cx="1944216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Países que utilizam:</a:t>
            </a:r>
          </a:p>
          <a:p>
            <a:pPr algn="ctr"/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Austrália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&gt;&gt;  aglomerado urbano + 1000hab.</a:t>
            </a:r>
          </a:p>
          <a:p>
            <a:pPr algn="ctr"/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Espanha, Portugal, Itália e Grécia 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&gt;&gt; Urbana + de 10.000hab.</a:t>
            </a:r>
          </a:p>
          <a:p>
            <a:pPr algn="ctr"/>
            <a:endParaRPr lang="pt-BR" sz="600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França</a:t>
            </a: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&gt;&gt;  rurais comunas  menos 2.000hab.</a:t>
            </a:r>
          </a:p>
          <a:p>
            <a:pPr algn="ctr"/>
            <a:endParaRPr lang="pt-BR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156176" y="4437112"/>
            <a:ext cx="2880320" cy="2348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Problemas/Implicações</a:t>
            </a:r>
            <a:r>
              <a:rPr lang="pt-BR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179388" lvl="2"/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Qual seria o patamar adequado?</a:t>
            </a:r>
          </a:p>
          <a:p>
            <a:pPr marL="179388" lvl="2" algn="just"/>
            <a:r>
              <a:rPr lang="pt-BR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O uso isolado desse critério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  <a:cs typeface="Times New Roman" pitchFamily="18" charset="0"/>
              </a:rPr>
              <a:t>expressa uma compreensão de urbano como mera aglomeração de pessoas</a:t>
            </a:r>
            <a:endParaRPr lang="pt-B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1230</Words>
  <Application>Microsoft Office PowerPoint</Application>
  <PresentationFormat>Apresentação na tela (4:3)</PresentationFormat>
  <Paragraphs>262</Paragraphs>
  <Slides>20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Imagem de bitmap</vt:lpstr>
      <vt:lpstr>Cidade e Campo: para além dos critérios e atributos, as relações e contradições entre o urbano e o rural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Cidade e Campo: para além dos critérios e atributos, as relações e contradições entre o urbano e o rural</dc:title>
  <dc:creator>Tallusx</dc:creator>
  <cp:lastModifiedBy>Tallusx</cp:lastModifiedBy>
  <cp:revision>180</cp:revision>
  <dcterms:created xsi:type="dcterms:W3CDTF">2013-05-11T19:57:25Z</dcterms:created>
  <dcterms:modified xsi:type="dcterms:W3CDTF">2014-09-19T16:30:51Z</dcterms:modified>
</cp:coreProperties>
</file>